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embeddedFontLst>
    <p:embeddedFont>
      <p:font typeface="Play"/>
      <p:regular r:id="rId17"/>
      <p:bold r:id="rId18"/>
    </p:embeddedFont>
    <p:embeddedFont>
      <p:font typeface="Roboto Condensed"/>
      <p:regular r:id="rId19"/>
      <p:bold r:id="rId20"/>
      <p:italic r:id="rId21"/>
      <p:boldItalic r:id="rId22"/>
    </p:embeddedFont>
    <p:embeddedFont>
      <p:font typeface="Josefi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98F94E-698C-4AC5-B80F-C1E8508E9DF3}">
  <a:tblStyle styleId="{1198F94E-698C-4AC5-B80F-C1E8508E9D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Condensed-bold.fntdata"/><Relationship Id="rId22" Type="http://schemas.openxmlformats.org/officeDocument/2006/relationships/font" Target="fonts/RobotoCondensed-boldItalic.fntdata"/><Relationship Id="rId21" Type="http://schemas.openxmlformats.org/officeDocument/2006/relationships/font" Target="fonts/RobotoCondensed-italic.fntdata"/><Relationship Id="rId24" Type="http://schemas.openxmlformats.org/officeDocument/2006/relationships/font" Target="fonts/JosefinSans-bold.fntdata"/><Relationship Id="rId23" Type="http://schemas.openxmlformats.org/officeDocument/2006/relationships/font" Target="fonts/Josefi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JosefinSans-boldItalic.fntdata"/><Relationship Id="rId25" Type="http://schemas.openxmlformats.org/officeDocument/2006/relationships/font" Target="fonts/JosefinSa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Play-regular.fntdata"/><Relationship Id="rId16" Type="http://schemas.openxmlformats.org/officeDocument/2006/relationships/slide" Target="slides/slide9.xml"/><Relationship Id="rId19" Type="http://schemas.openxmlformats.org/officeDocument/2006/relationships/font" Target="fonts/RobotoCondensed-regular.fntdata"/><Relationship Id="rId18" Type="http://schemas.openxmlformats.org/officeDocument/2006/relationships/font" Target="fonts/Pl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09faeb7a3_2_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3509faeb7a3_2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09faeb7a3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3509faeb7a3_2_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3509faeb7a3_2_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09faeb7a3_2_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3509faeb7a3_2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509faeb7a3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3509faeb7a3_2_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3509faeb7a3_2_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44f4e999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3a44f4e999e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a44f4e999e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a44f4e999e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3a44f4e999e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3a44f4e999e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09faeb7a3_2_1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509faeb7a3_2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a450a8c9c8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a450a8c9c8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509faeb7a3_2_16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3509faeb7a3_2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0" name="Google Shape;60;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3" name="Shape 63"/>
        <p:cNvGrpSpPr/>
        <p:nvPr/>
      </p:nvGrpSpPr>
      <p:grpSpPr>
        <a:xfrm>
          <a:off x="0" y="0"/>
          <a:ext cx="0" cy="0"/>
          <a:chOff x="0" y="0"/>
          <a:chExt cx="0" cy="0"/>
        </a:xfrm>
      </p:grpSpPr>
      <p:sp>
        <p:nvSpPr>
          <p:cNvPr id="64" name="Google Shape;64;p15"/>
          <p:cNvSpPr/>
          <p:nvPr>
            <p:ph idx="2" type="pic"/>
          </p:nvPr>
        </p:nvSpPr>
        <p:spPr>
          <a:xfrm rot="-1131288">
            <a:off x="-722800" y="-1387118"/>
            <a:ext cx="9551162" cy="294398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5" name="Shape 65"/>
        <p:cNvGrpSpPr/>
        <p:nvPr/>
      </p:nvGrpSpPr>
      <p:grpSpPr>
        <a:xfrm>
          <a:off x="0" y="0"/>
          <a:ext cx="0" cy="0"/>
          <a:chOff x="0" y="0"/>
          <a:chExt cx="0" cy="0"/>
        </a:xfrm>
      </p:grpSpPr>
      <p:sp>
        <p:nvSpPr>
          <p:cNvPr id="66" name="Google Shape;66;p16"/>
          <p:cNvSpPr/>
          <p:nvPr>
            <p:ph idx="2" type="pic"/>
          </p:nvPr>
        </p:nvSpPr>
        <p:spPr>
          <a:xfrm>
            <a:off x="6336507" y="1135856"/>
            <a:ext cx="2339578" cy="3461147"/>
          </a:xfrm>
          <a:prstGeom prst="rect">
            <a:avLst/>
          </a:prstGeom>
          <a:noFill/>
          <a:ln>
            <a:noFill/>
          </a:ln>
        </p:spPr>
      </p:sp>
      <p:sp>
        <p:nvSpPr>
          <p:cNvPr id="67" name="Google Shape;67;p16"/>
          <p:cNvSpPr/>
          <p:nvPr>
            <p:ph idx="3" type="pic"/>
          </p:nvPr>
        </p:nvSpPr>
        <p:spPr>
          <a:xfrm>
            <a:off x="467917" y="1135856"/>
            <a:ext cx="2339578" cy="346114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8" name="Shape 68"/>
        <p:cNvGrpSpPr/>
        <p:nvPr/>
      </p:nvGrpSpPr>
      <p:grpSpPr>
        <a:xfrm>
          <a:off x="0" y="0"/>
          <a:ext cx="0" cy="0"/>
          <a:chOff x="0" y="0"/>
          <a:chExt cx="0" cy="0"/>
        </a:xfrm>
      </p:grpSpPr>
      <p:sp>
        <p:nvSpPr>
          <p:cNvPr id="69" name="Google Shape;69;p17"/>
          <p:cNvSpPr/>
          <p:nvPr>
            <p:ph idx="2" type="pic"/>
          </p:nvPr>
        </p:nvSpPr>
        <p:spPr>
          <a:xfrm>
            <a:off x="-2157412" y="0"/>
            <a:ext cx="5500688" cy="51435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9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0" name="Shape 70"/>
        <p:cNvGrpSpPr/>
        <p:nvPr/>
      </p:nvGrpSpPr>
      <p:grpSpPr>
        <a:xfrm>
          <a:off x="0" y="0"/>
          <a:ext cx="0" cy="0"/>
          <a:chOff x="0" y="0"/>
          <a:chExt cx="0" cy="0"/>
        </a:xfrm>
      </p:grpSpPr>
      <p:sp>
        <p:nvSpPr>
          <p:cNvPr id="71" name="Google Shape;71;p18"/>
          <p:cNvSpPr/>
          <p:nvPr>
            <p:ph idx="2" type="pic"/>
          </p:nvPr>
        </p:nvSpPr>
        <p:spPr>
          <a:xfrm>
            <a:off x="5431973" y="1284854"/>
            <a:ext cx="2982685" cy="2982686"/>
          </a:xfrm>
          <a:prstGeom prst="rect">
            <a:avLst/>
          </a:prstGeom>
          <a:noFill/>
          <a:ln>
            <a:noFill/>
          </a:ln>
        </p:spPr>
      </p:sp>
      <p:sp>
        <p:nvSpPr>
          <p:cNvPr id="72" name="Google Shape;72;p18"/>
          <p:cNvSpPr/>
          <p:nvPr>
            <p:ph idx="3" type="pic"/>
          </p:nvPr>
        </p:nvSpPr>
        <p:spPr>
          <a:xfrm>
            <a:off x="4680857" y="875960"/>
            <a:ext cx="2797629" cy="2803071"/>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3" name="Shape 73"/>
        <p:cNvGrpSpPr/>
        <p:nvPr/>
      </p:nvGrpSpPr>
      <p:grpSpPr>
        <a:xfrm>
          <a:off x="0" y="0"/>
          <a:ext cx="0" cy="0"/>
          <a:chOff x="0" y="0"/>
          <a:chExt cx="0" cy="0"/>
        </a:xfrm>
      </p:grpSpPr>
      <p:sp>
        <p:nvSpPr>
          <p:cNvPr id="74" name="Google Shape;74;p19"/>
          <p:cNvSpPr/>
          <p:nvPr>
            <p:ph idx="2" type="pic"/>
          </p:nvPr>
        </p:nvSpPr>
        <p:spPr>
          <a:xfrm>
            <a:off x="-531211" y="2826134"/>
            <a:ext cx="4103087" cy="2040366"/>
          </a:xfrm>
          <a:prstGeom prst="rect">
            <a:avLst/>
          </a:prstGeom>
          <a:noFill/>
          <a:ln>
            <a:noFill/>
          </a:ln>
        </p:spPr>
      </p:sp>
      <p:sp>
        <p:nvSpPr>
          <p:cNvPr id="75" name="Google Shape;75;p19"/>
          <p:cNvSpPr/>
          <p:nvPr>
            <p:ph idx="3" type="pic"/>
          </p:nvPr>
        </p:nvSpPr>
        <p:spPr>
          <a:xfrm>
            <a:off x="-531211" y="546497"/>
            <a:ext cx="4103087" cy="2040366"/>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 name="Shape 76"/>
        <p:cNvGrpSpPr/>
        <p:nvPr/>
      </p:nvGrpSpPr>
      <p:grpSpPr>
        <a:xfrm>
          <a:off x="0" y="0"/>
          <a:ext cx="0" cy="0"/>
          <a:chOff x="0" y="0"/>
          <a:chExt cx="0" cy="0"/>
        </a:xfrm>
      </p:grpSpPr>
      <p:sp>
        <p:nvSpPr>
          <p:cNvPr id="77" name="Google Shape;77;p20"/>
          <p:cNvSpPr/>
          <p:nvPr>
            <p:ph idx="2" type="pic"/>
          </p:nvPr>
        </p:nvSpPr>
        <p:spPr>
          <a:xfrm>
            <a:off x="-1524977" y="-3702044"/>
            <a:ext cx="7408198" cy="7298782"/>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8" name="Shape 78"/>
        <p:cNvGrpSpPr/>
        <p:nvPr/>
      </p:nvGrpSpPr>
      <p:grpSpPr>
        <a:xfrm>
          <a:off x="0" y="0"/>
          <a:ext cx="0" cy="0"/>
          <a:chOff x="0" y="0"/>
          <a:chExt cx="0" cy="0"/>
        </a:xfrm>
      </p:grpSpPr>
      <p:sp>
        <p:nvSpPr>
          <p:cNvPr id="79" name="Google Shape;79;p21"/>
          <p:cNvSpPr/>
          <p:nvPr>
            <p:ph idx="2" type="pic"/>
          </p:nvPr>
        </p:nvSpPr>
        <p:spPr>
          <a:xfrm>
            <a:off x="7048500" y="3403170"/>
            <a:ext cx="2933700" cy="1193834"/>
          </a:xfrm>
          <a:prstGeom prst="rect">
            <a:avLst/>
          </a:prstGeom>
          <a:noFill/>
          <a:ln>
            <a:noFill/>
          </a:ln>
        </p:spPr>
      </p:sp>
      <p:sp>
        <p:nvSpPr>
          <p:cNvPr id="80" name="Google Shape;80;p21"/>
          <p:cNvSpPr/>
          <p:nvPr>
            <p:ph idx="3" type="pic"/>
          </p:nvPr>
        </p:nvSpPr>
        <p:spPr>
          <a:xfrm>
            <a:off x="7048500" y="1974834"/>
            <a:ext cx="2933700" cy="1193834"/>
          </a:xfrm>
          <a:prstGeom prst="rect">
            <a:avLst/>
          </a:prstGeom>
          <a:noFill/>
          <a:ln>
            <a:noFill/>
          </a:ln>
        </p:spPr>
      </p:sp>
      <p:sp>
        <p:nvSpPr>
          <p:cNvPr id="81" name="Google Shape;81;p21"/>
          <p:cNvSpPr/>
          <p:nvPr>
            <p:ph idx="4" type="pic"/>
          </p:nvPr>
        </p:nvSpPr>
        <p:spPr>
          <a:xfrm>
            <a:off x="7048500" y="546497"/>
            <a:ext cx="2933700" cy="1193834"/>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2" name="Shape 82"/>
        <p:cNvGrpSpPr/>
        <p:nvPr/>
      </p:nvGrpSpPr>
      <p:grpSpPr>
        <a:xfrm>
          <a:off x="0" y="0"/>
          <a:ext cx="0" cy="0"/>
          <a:chOff x="0" y="0"/>
          <a:chExt cx="0" cy="0"/>
        </a:xfrm>
      </p:grpSpPr>
      <p:sp>
        <p:nvSpPr>
          <p:cNvPr id="83" name="Google Shape;83;p22"/>
          <p:cNvSpPr/>
          <p:nvPr>
            <p:ph idx="2" type="pic"/>
          </p:nvPr>
        </p:nvSpPr>
        <p:spPr>
          <a:xfrm>
            <a:off x="4981575" y="1247775"/>
            <a:ext cx="2114550" cy="2247900"/>
          </a:xfrm>
          <a:prstGeom prst="rect">
            <a:avLst/>
          </a:prstGeom>
          <a:noFill/>
          <a:ln>
            <a:noFill/>
          </a:ln>
        </p:spPr>
      </p:sp>
      <p:sp>
        <p:nvSpPr>
          <p:cNvPr id="84" name="Google Shape;84;p22"/>
          <p:cNvSpPr/>
          <p:nvPr>
            <p:ph idx="3" type="pic"/>
          </p:nvPr>
        </p:nvSpPr>
        <p:spPr>
          <a:xfrm>
            <a:off x="2019300" y="1228725"/>
            <a:ext cx="2114550" cy="22479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sp>
        <p:nvSpPr>
          <p:cNvPr id="86" name="Google Shape;86;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23"/>
          <p:cNvSpPr/>
          <p:nvPr>
            <p:ph idx="2" type="pic"/>
          </p:nvPr>
        </p:nvSpPr>
        <p:spPr>
          <a:xfrm>
            <a:off x="3887391" y="740569"/>
            <a:ext cx="4629150" cy="3655219"/>
          </a:xfrm>
          <a:prstGeom prst="rect">
            <a:avLst/>
          </a:prstGeom>
          <a:noFill/>
          <a:ln>
            <a:noFill/>
          </a:ln>
        </p:spPr>
      </p:sp>
      <p:sp>
        <p:nvSpPr>
          <p:cNvPr id="88" name="Google Shape;88;p2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89" name="Google Shape;89;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2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25"/>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5"/>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5.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297A">
            <a:alpha val="8000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97A">
            <a:alpha val="80000"/>
          </a:srgbClr>
        </a:solidFill>
      </p:bgPr>
    </p:bg>
    <p:spTree>
      <p:nvGrpSpPr>
        <p:cNvPr id="50" name="Shape 50"/>
        <p:cNvGrpSpPr/>
        <p:nvPr/>
      </p:nvGrpSpPr>
      <p:grpSpPr>
        <a:xfrm>
          <a:off x="0" y="0"/>
          <a:ext cx="0" cy="0"/>
          <a:chOff x="0" y="0"/>
          <a:chExt cx="0" cy="0"/>
        </a:xfrm>
      </p:grpSpPr>
      <p:pic>
        <p:nvPicPr>
          <p:cNvPr id="51" name="Google Shape;51;p13" title="nfl_fowler-top10-rb_16x9.jpg"/>
          <p:cNvPicPr preferRelativeResize="0"/>
          <p:nvPr/>
        </p:nvPicPr>
        <p:blipFill>
          <a:blip r:embed="rId1">
            <a:alphaModFix amt="10000"/>
          </a:blip>
          <a:stretch>
            <a:fillRect/>
          </a:stretch>
        </p:blipFill>
        <p:spPr>
          <a:xfrm>
            <a:off x="2704" y="0"/>
            <a:ext cx="9141293" cy="5143501"/>
          </a:xfrm>
          <a:prstGeom prst="rect">
            <a:avLst/>
          </a:prstGeom>
          <a:noFill/>
          <a:ln>
            <a:noFill/>
          </a:ln>
        </p:spPr>
      </p:pic>
      <p:sp>
        <p:nvSpPr>
          <p:cNvPr id="52" name="Google Shape;52;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6" name="Google Shape;56;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757575"/>
                </a:solidFill>
                <a:latin typeface="Arial"/>
                <a:ea typeface="Arial"/>
                <a:cs typeface="Arial"/>
                <a:sym typeface="Arial"/>
              </a:defRPr>
            </a:lvl1pPr>
            <a:lvl2pPr indent="0" lvl="1" marL="0" marR="0" rtl="0" algn="r">
              <a:spcBef>
                <a:spcPts val="0"/>
              </a:spcBef>
              <a:buNone/>
              <a:defRPr b="0" i="0" sz="900" u="none" cap="none" strike="noStrike">
                <a:solidFill>
                  <a:srgbClr val="757575"/>
                </a:solidFill>
                <a:latin typeface="Arial"/>
                <a:ea typeface="Arial"/>
                <a:cs typeface="Arial"/>
                <a:sym typeface="Arial"/>
              </a:defRPr>
            </a:lvl2pPr>
            <a:lvl3pPr indent="0" lvl="2" marL="0" marR="0" rtl="0" algn="r">
              <a:spcBef>
                <a:spcPts val="0"/>
              </a:spcBef>
              <a:buNone/>
              <a:defRPr b="0" i="0" sz="900" u="none" cap="none" strike="noStrike">
                <a:solidFill>
                  <a:srgbClr val="757575"/>
                </a:solidFill>
                <a:latin typeface="Arial"/>
                <a:ea typeface="Arial"/>
                <a:cs typeface="Arial"/>
                <a:sym typeface="Arial"/>
              </a:defRPr>
            </a:lvl3pPr>
            <a:lvl4pPr indent="0" lvl="3" marL="0" marR="0" rtl="0" algn="r">
              <a:spcBef>
                <a:spcPts val="0"/>
              </a:spcBef>
              <a:buNone/>
              <a:defRPr b="0" i="0" sz="900" u="none" cap="none" strike="noStrike">
                <a:solidFill>
                  <a:srgbClr val="757575"/>
                </a:solidFill>
                <a:latin typeface="Arial"/>
                <a:ea typeface="Arial"/>
                <a:cs typeface="Arial"/>
                <a:sym typeface="Arial"/>
              </a:defRPr>
            </a:lvl4pPr>
            <a:lvl5pPr indent="0" lvl="4" marL="0" marR="0" rtl="0" algn="r">
              <a:spcBef>
                <a:spcPts val="0"/>
              </a:spcBef>
              <a:buNone/>
              <a:defRPr b="0" i="0" sz="900" u="none" cap="none" strike="noStrike">
                <a:solidFill>
                  <a:srgbClr val="757575"/>
                </a:solidFill>
                <a:latin typeface="Arial"/>
                <a:ea typeface="Arial"/>
                <a:cs typeface="Arial"/>
                <a:sym typeface="Arial"/>
              </a:defRPr>
            </a:lvl5pPr>
            <a:lvl6pPr indent="0" lvl="5" marL="0" marR="0" rtl="0" algn="r">
              <a:spcBef>
                <a:spcPts val="0"/>
              </a:spcBef>
              <a:buNone/>
              <a:defRPr b="0" i="0" sz="900" u="none" cap="none" strike="noStrike">
                <a:solidFill>
                  <a:srgbClr val="757575"/>
                </a:solidFill>
                <a:latin typeface="Arial"/>
                <a:ea typeface="Arial"/>
                <a:cs typeface="Arial"/>
                <a:sym typeface="Arial"/>
              </a:defRPr>
            </a:lvl6pPr>
            <a:lvl7pPr indent="0" lvl="6" marL="0" marR="0" rtl="0" algn="r">
              <a:spcBef>
                <a:spcPts val="0"/>
              </a:spcBef>
              <a:buNone/>
              <a:defRPr b="0" i="0" sz="900" u="none" cap="none" strike="noStrike">
                <a:solidFill>
                  <a:srgbClr val="757575"/>
                </a:solidFill>
                <a:latin typeface="Arial"/>
                <a:ea typeface="Arial"/>
                <a:cs typeface="Arial"/>
                <a:sym typeface="Arial"/>
              </a:defRPr>
            </a:lvl7pPr>
            <a:lvl8pPr indent="0" lvl="7" marL="0" marR="0" rtl="0" algn="r">
              <a:spcBef>
                <a:spcPts val="0"/>
              </a:spcBef>
              <a:buNone/>
              <a:defRPr b="0" i="0" sz="900" u="none" cap="none" strike="noStrike">
                <a:solidFill>
                  <a:srgbClr val="757575"/>
                </a:solidFill>
                <a:latin typeface="Arial"/>
                <a:ea typeface="Arial"/>
                <a:cs typeface="Arial"/>
                <a:sym typeface="Arial"/>
              </a:defRPr>
            </a:lvl8pPr>
            <a:lvl9pPr indent="0" lvl="8" marL="0" marR="0" rtl="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17.png"/><Relationship Id="rId7"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97A">
            <a:alpha val="80000"/>
          </a:srgbClr>
        </a:solidFill>
      </p:bgPr>
    </p:bg>
    <p:spTree>
      <p:nvGrpSpPr>
        <p:cNvPr id="107" name="Shape 107"/>
        <p:cNvGrpSpPr/>
        <p:nvPr/>
      </p:nvGrpSpPr>
      <p:grpSpPr>
        <a:xfrm>
          <a:off x="0" y="0"/>
          <a:ext cx="0" cy="0"/>
          <a:chOff x="0" y="0"/>
          <a:chExt cx="0" cy="0"/>
        </a:xfrm>
      </p:grpSpPr>
      <p:sp>
        <p:nvSpPr>
          <p:cNvPr id="108" name="Google Shape;108;p26"/>
          <p:cNvSpPr/>
          <p:nvPr/>
        </p:nvSpPr>
        <p:spPr>
          <a:xfrm>
            <a:off x="385762" y="-214312"/>
            <a:ext cx="2786063" cy="5357813"/>
          </a:xfrm>
          <a:prstGeom prst="parallelogram">
            <a:avLst>
              <a:gd fmla="val 25000" name="adj"/>
            </a:avLst>
          </a:prstGeom>
          <a:solidFill>
            <a:srgbClr val="00297A">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26"/>
          <p:cNvSpPr txBox="1"/>
          <p:nvPr/>
        </p:nvSpPr>
        <p:spPr>
          <a:xfrm>
            <a:off x="4193381" y="1706969"/>
            <a:ext cx="3807600" cy="1331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4100">
                <a:solidFill>
                  <a:schemeClr val="lt1"/>
                </a:solidFill>
                <a:latin typeface="Roboto Condensed"/>
                <a:ea typeface="Roboto Condensed"/>
                <a:cs typeface="Roboto Condensed"/>
                <a:sym typeface="Roboto Condensed"/>
              </a:rPr>
              <a:t>The NFL Running Back Debate</a:t>
            </a:r>
            <a:endParaRPr sz="1100"/>
          </a:p>
        </p:txBody>
      </p:sp>
      <p:sp>
        <p:nvSpPr>
          <p:cNvPr id="110" name="Google Shape;110;p26"/>
          <p:cNvSpPr txBox="1"/>
          <p:nvPr/>
        </p:nvSpPr>
        <p:spPr>
          <a:xfrm>
            <a:off x="4179094" y="3011634"/>
            <a:ext cx="4497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4285"/>
              </a:lnSpc>
              <a:spcBef>
                <a:spcPts val="0"/>
              </a:spcBef>
              <a:spcAft>
                <a:spcPts val="0"/>
              </a:spcAft>
              <a:buNone/>
            </a:pPr>
            <a:r>
              <a:rPr lang="en-GB" sz="1100">
                <a:solidFill>
                  <a:schemeClr val="lt1"/>
                </a:solidFill>
                <a:latin typeface="Josefin Sans"/>
                <a:ea typeface="Josefin Sans"/>
                <a:cs typeface="Josefin Sans"/>
                <a:sym typeface="Josefin Sans"/>
              </a:rPr>
              <a:t>Johnny Minard</a:t>
            </a:r>
            <a:endParaRPr b="0" sz="1100" u="none">
              <a:solidFill>
                <a:schemeClr val="lt1"/>
              </a:solidFill>
              <a:latin typeface="Josefin Sans"/>
              <a:ea typeface="Josefin Sans"/>
              <a:cs typeface="Josefin Sans"/>
              <a:sym typeface="Josefin Sans"/>
            </a:endParaRPr>
          </a:p>
        </p:txBody>
      </p:sp>
      <p:pic>
        <p:nvPicPr>
          <p:cNvPr id="111" name="Google Shape;111;p26"/>
          <p:cNvPicPr preferRelativeResize="0"/>
          <p:nvPr/>
        </p:nvPicPr>
        <p:blipFill>
          <a:blip r:embed="rId3">
            <a:alphaModFix/>
          </a:blip>
          <a:stretch>
            <a:fillRect/>
          </a:stretch>
        </p:blipFill>
        <p:spPr>
          <a:xfrm>
            <a:off x="807925" y="374662"/>
            <a:ext cx="3867020" cy="4394175"/>
          </a:xfrm>
          <a:prstGeom prst="rect">
            <a:avLst/>
          </a:prstGeom>
          <a:noFill/>
          <a:ln>
            <a:noFill/>
          </a:ln>
        </p:spPr>
      </p:pic>
      <p:pic>
        <p:nvPicPr>
          <p:cNvPr id="112" name="Google Shape;112;p26" title="barry sanders.png"/>
          <p:cNvPicPr preferRelativeResize="0"/>
          <p:nvPr/>
        </p:nvPicPr>
        <p:blipFill>
          <a:blip r:embed="rId4">
            <a:alphaModFix/>
          </a:blip>
          <a:stretch>
            <a:fillRect/>
          </a:stretch>
        </p:blipFill>
        <p:spPr>
          <a:xfrm>
            <a:off x="385775" y="1106300"/>
            <a:ext cx="2338200" cy="2338200"/>
          </a:xfrm>
          <a:prstGeom prst="rect">
            <a:avLst/>
          </a:prstGeom>
          <a:noFill/>
          <a:ln>
            <a:noFill/>
          </a:ln>
        </p:spPr>
      </p:pic>
      <p:pic>
        <p:nvPicPr>
          <p:cNvPr id="113" name="Google Shape;113;p26" title="cmc-removebg-preview.png"/>
          <p:cNvPicPr preferRelativeResize="0"/>
          <p:nvPr/>
        </p:nvPicPr>
        <p:blipFill>
          <a:blip r:embed="rId5">
            <a:alphaModFix/>
          </a:blip>
          <a:stretch>
            <a:fillRect/>
          </a:stretch>
        </p:blipFill>
        <p:spPr>
          <a:xfrm>
            <a:off x="-30225" y="2414700"/>
            <a:ext cx="2728800" cy="2728800"/>
          </a:xfrm>
          <a:prstGeom prst="rect">
            <a:avLst/>
          </a:prstGeom>
          <a:noFill/>
          <a:ln>
            <a:noFill/>
          </a:ln>
        </p:spPr>
      </p:pic>
      <p:sp>
        <p:nvSpPr>
          <p:cNvPr id="114" name="Google Shape;114;p26"/>
          <p:cNvSpPr txBox="1"/>
          <p:nvPr/>
        </p:nvSpPr>
        <p:spPr>
          <a:xfrm>
            <a:off x="7939675" y="39150"/>
            <a:ext cx="1174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64285"/>
              </a:lnSpc>
              <a:spcBef>
                <a:spcPts val="0"/>
              </a:spcBef>
              <a:spcAft>
                <a:spcPts val="0"/>
              </a:spcAft>
              <a:buNone/>
            </a:pPr>
            <a:r>
              <a:rPr lang="en-GB" sz="1100">
                <a:solidFill>
                  <a:schemeClr val="lt1"/>
                </a:solidFill>
                <a:latin typeface="Josefin Sans"/>
                <a:ea typeface="Josefin Sans"/>
                <a:cs typeface="Josefin Sans"/>
                <a:sym typeface="Josefin Sans"/>
              </a:rPr>
              <a:t>DSCI-510 2025</a:t>
            </a:r>
            <a:endParaRPr b="0" sz="1100" u="none">
              <a:solidFill>
                <a:schemeClr val="lt1"/>
              </a:solidFill>
              <a:latin typeface="Josefin Sans"/>
              <a:ea typeface="Josefin Sans"/>
              <a:cs typeface="Josefin Sans"/>
              <a:sym typeface="Josefi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p:nvPr/>
        </p:nvSpPr>
        <p:spPr>
          <a:xfrm>
            <a:off x="907596" y="925116"/>
            <a:ext cx="8356200" cy="3672000"/>
          </a:xfrm>
          <a:prstGeom prst="parallelogram">
            <a:avLst>
              <a:gd fmla="val 25000" name="adj"/>
            </a:avLst>
          </a:prstGeom>
          <a:solidFill>
            <a:srgbClr val="00297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1" name="Google Shape;121;p27"/>
          <p:cNvSpPr txBox="1"/>
          <p:nvPr/>
        </p:nvSpPr>
        <p:spPr>
          <a:xfrm>
            <a:off x="3467650" y="108525"/>
            <a:ext cx="32361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4500">
                <a:solidFill>
                  <a:schemeClr val="lt1"/>
                </a:solidFill>
                <a:latin typeface="Roboto Condensed"/>
                <a:ea typeface="Roboto Condensed"/>
                <a:cs typeface="Roboto Condensed"/>
                <a:sym typeface="Roboto Condensed"/>
              </a:rPr>
              <a:t>Introduction</a:t>
            </a:r>
            <a:endParaRPr sz="1100"/>
          </a:p>
        </p:txBody>
      </p:sp>
      <p:sp>
        <p:nvSpPr>
          <p:cNvPr id="122" name="Google Shape;122;p27"/>
          <p:cNvSpPr txBox="1"/>
          <p:nvPr/>
        </p:nvSpPr>
        <p:spPr>
          <a:xfrm>
            <a:off x="3467650" y="1218450"/>
            <a:ext cx="3937200" cy="3020100"/>
          </a:xfrm>
          <a:prstGeom prst="rect">
            <a:avLst/>
          </a:prstGeom>
          <a:noFill/>
          <a:ln>
            <a:noFill/>
          </a:ln>
        </p:spPr>
        <p:txBody>
          <a:bodyPr anchorCtr="0" anchor="t" bIns="34275" lIns="68575" spcFirstLastPara="1" rIns="68575" wrap="square" tIns="34275">
            <a:spAutoFit/>
          </a:bodyPr>
          <a:lstStyle/>
          <a:p>
            <a:pPr indent="0" lvl="0" marL="0" marR="0" rtl="0" algn="l">
              <a:lnSpc>
                <a:spcPct val="164285"/>
              </a:lnSpc>
              <a:spcBef>
                <a:spcPts val="0"/>
              </a:spcBef>
              <a:spcAft>
                <a:spcPts val="0"/>
              </a:spcAft>
              <a:buClr>
                <a:srgbClr val="000000"/>
              </a:buClr>
              <a:buFont typeface="Arial"/>
              <a:buNone/>
            </a:pPr>
            <a:r>
              <a:rPr lang="en-GB" sz="1100">
                <a:solidFill>
                  <a:schemeClr val="lt1"/>
                </a:solidFill>
                <a:latin typeface="Josefin Sans"/>
                <a:ea typeface="Josefin Sans"/>
                <a:cs typeface="Josefin Sans"/>
                <a:sym typeface="Josefin Sans"/>
              </a:rPr>
              <a:t>With running backs holding out for periods of time for contract disputes, there is a broad consensus that running backs are less valuable than other skill positions. In today’s pass-first NFL, running backs are seeing their value diminish in spite of receivers, quarterbacks, and defensive players signing record-breaking contracts.</a:t>
            </a:r>
            <a:endParaRPr sz="11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Clr>
                <a:srgbClr val="000000"/>
              </a:buClr>
              <a:buFont typeface="Arial"/>
              <a:buNone/>
            </a:pPr>
            <a:r>
              <a:t/>
            </a:r>
            <a:endParaRPr sz="11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Clr>
                <a:srgbClr val="000000"/>
              </a:buClr>
              <a:buFont typeface="Arial"/>
              <a:buNone/>
            </a:pPr>
            <a:r>
              <a:rPr lang="en-GB" sz="1100">
                <a:solidFill>
                  <a:schemeClr val="lt1"/>
                </a:solidFill>
                <a:latin typeface="Josefin Sans"/>
                <a:ea typeface="Josefin Sans"/>
                <a:cs typeface="Josefin Sans"/>
                <a:sym typeface="Josefin Sans"/>
              </a:rPr>
              <a:t>The goal of this project is to use contracts and performance data to evaluate running backs over time and determine whether or not teams are justified the current valuation of the running back market. </a:t>
            </a:r>
            <a:endParaRPr sz="1100">
              <a:solidFill>
                <a:schemeClr val="lt1"/>
              </a:solidFill>
              <a:latin typeface="Josefin Sans"/>
              <a:ea typeface="Josefin Sans"/>
              <a:cs typeface="Josefin Sans"/>
              <a:sym typeface="Josefin Sans"/>
            </a:endParaRPr>
          </a:p>
        </p:txBody>
      </p:sp>
      <p:pic>
        <p:nvPicPr>
          <p:cNvPr id="123" name="Google Shape;123;p27" title="Untitled.png"/>
          <p:cNvPicPr preferRelativeResize="0"/>
          <p:nvPr/>
        </p:nvPicPr>
        <p:blipFill rotWithShape="1">
          <a:blip r:embed="rId3">
            <a:alphaModFix/>
          </a:blip>
          <a:srcRect b="0" l="34861" r="16927" t="0"/>
          <a:stretch/>
        </p:blipFill>
        <p:spPr>
          <a:xfrm>
            <a:off x="7300075" y="667400"/>
            <a:ext cx="3236151" cy="4476099"/>
          </a:xfrm>
          <a:prstGeom prst="rect">
            <a:avLst/>
          </a:prstGeom>
          <a:noFill/>
          <a:ln>
            <a:noFill/>
          </a:ln>
        </p:spPr>
      </p:pic>
      <p:pic>
        <p:nvPicPr>
          <p:cNvPr id="124" name="Google Shape;124;p27"/>
          <p:cNvPicPr preferRelativeResize="0"/>
          <p:nvPr/>
        </p:nvPicPr>
        <p:blipFill>
          <a:blip r:embed="rId4">
            <a:alphaModFix/>
          </a:blip>
          <a:stretch>
            <a:fillRect/>
          </a:stretch>
        </p:blipFill>
        <p:spPr>
          <a:xfrm>
            <a:off x="256025" y="314413"/>
            <a:ext cx="2930039" cy="1385181"/>
          </a:xfrm>
          <a:prstGeom prst="rect">
            <a:avLst/>
          </a:prstGeom>
          <a:noFill/>
          <a:ln>
            <a:noFill/>
          </a:ln>
        </p:spPr>
      </p:pic>
      <p:pic>
        <p:nvPicPr>
          <p:cNvPr id="125" name="Google Shape;125;p27"/>
          <p:cNvPicPr preferRelativeResize="0"/>
          <p:nvPr/>
        </p:nvPicPr>
        <p:blipFill rotWithShape="1">
          <a:blip r:embed="rId5">
            <a:alphaModFix/>
          </a:blip>
          <a:srcRect b="0" l="0" r="0" t="3910"/>
          <a:stretch/>
        </p:blipFill>
        <p:spPr>
          <a:xfrm>
            <a:off x="256025" y="1864258"/>
            <a:ext cx="2930050" cy="1385174"/>
          </a:xfrm>
          <a:prstGeom prst="rect">
            <a:avLst/>
          </a:prstGeom>
          <a:noFill/>
          <a:ln>
            <a:noFill/>
          </a:ln>
        </p:spPr>
      </p:pic>
      <p:pic>
        <p:nvPicPr>
          <p:cNvPr id="126" name="Google Shape;126;p27"/>
          <p:cNvPicPr preferRelativeResize="0"/>
          <p:nvPr/>
        </p:nvPicPr>
        <p:blipFill>
          <a:blip r:embed="rId6">
            <a:alphaModFix/>
          </a:blip>
          <a:stretch>
            <a:fillRect/>
          </a:stretch>
        </p:blipFill>
        <p:spPr>
          <a:xfrm>
            <a:off x="256025" y="3414103"/>
            <a:ext cx="2930039" cy="1414985"/>
          </a:xfrm>
          <a:prstGeom prst="rect">
            <a:avLst/>
          </a:prstGeom>
          <a:solidFill>
            <a:srgbClr val="00297A"/>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8"/>
          <p:cNvPicPr preferRelativeResize="0"/>
          <p:nvPr/>
        </p:nvPicPr>
        <p:blipFill>
          <a:blip r:embed="rId3">
            <a:alphaModFix/>
          </a:blip>
          <a:stretch>
            <a:fillRect/>
          </a:stretch>
        </p:blipFill>
        <p:spPr>
          <a:xfrm>
            <a:off x="7626073" y="160828"/>
            <a:ext cx="2646275" cy="2918547"/>
          </a:xfrm>
          <a:prstGeom prst="rect">
            <a:avLst/>
          </a:prstGeom>
          <a:noFill/>
          <a:ln>
            <a:noFill/>
          </a:ln>
        </p:spPr>
      </p:pic>
      <p:sp>
        <p:nvSpPr>
          <p:cNvPr id="132" name="Google Shape;132;p28"/>
          <p:cNvSpPr txBox="1"/>
          <p:nvPr/>
        </p:nvSpPr>
        <p:spPr>
          <a:xfrm>
            <a:off x="304816" y="306350"/>
            <a:ext cx="54321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4100">
                <a:solidFill>
                  <a:schemeClr val="lt1"/>
                </a:solidFill>
                <a:latin typeface="Roboto Condensed"/>
                <a:ea typeface="Roboto Condensed"/>
                <a:cs typeface="Roboto Condensed"/>
                <a:sym typeface="Roboto Condensed"/>
              </a:rPr>
              <a:t>Data Sources</a:t>
            </a:r>
            <a:endParaRPr sz="1100"/>
          </a:p>
        </p:txBody>
      </p:sp>
      <p:graphicFrame>
        <p:nvGraphicFramePr>
          <p:cNvPr id="133" name="Google Shape;133;p28"/>
          <p:cNvGraphicFramePr/>
          <p:nvPr/>
        </p:nvGraphicFramePr>
        <p:xfrm>
          <a:off x="304825" y="1200950"/>
          <a:ext cx="3000000" cy="3000000"/>
        </p:xfrm>
        <a:graphic>
          <a:graphicData uri="http://schemas.openxmlformats.org/drawingml/2006/table">
            <a:tbl>
              <a:tblPr>
                <a:noFill/>
                <a:tableStyleId>{1198F94E-698C-4AC5-B80F-C1E8508E9DF3}</a:tableStyleId>
              </a:tblPr>
              <a:tblGrid>
                <a:gridCol w="574500"/>
                <a:gridCol w="1342350"/>
                <a:gridCol w="1810950"/>
                <a:gridCol w="1402000"/>
                <a:gridCol w="806125"/>
                <a:gridCol w="801625"/>
              </a:tblGrid>
              <a:tr h="550775">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Data Source #</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Name/Short Description</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Description</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Purpose</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Types</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Data Size</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932300">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1</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Pro Football Reference</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Individual player stats including Rushing yards, attempts, touchdowns, yards per carry, fumbles, longest rush, yards per game, and the year </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Collected via Kaggle API into CSV; The stats are used to measure a </a:t>
                      </a:r>
                      <a:r>
                        <a:rPr lang="en-GB" sz="800">
                          <a:solidFill>
                            <a:schemeClr val="lt1"/>
                          </a:solidFill>
                          <a:latin typeface="Josefin Sans"/>
                          <a:ea typeface="Josefin Sans"/>
                          <a:cs typeface="Josefin Sans"/>
                          <a:sym typeface="Josefin Sans"/>
                        </a:rPr>
                        <a:t>player</a:t>
                      </a:r>
                      <a:r>
                        <a:rPr lang="en-GB" sz="800">
                          <a:solidFill>
                            <a:schemeClr val="lt1"/>
                          </a:solidFill>
                          <a:latin typeface="Josefin Sans"/>
                          <a:ea typeface="Josefin Sans"/>
                          <a:cs typeface="Josefin Sans"/>
                          <a:sym typeface="Josefin Sans"/>
                        </a:rPr>
                        <a:t>’s on-field </a:t>
                      </a:r>
                      <a:r>
                        <a:rPr lang="en-GB" sz="800">
                          <a:solidFill>
                            <a:schemeClr val="lt1"/>
                          </a:solidFill>
                          <a:latin typeface="Josefin Sans"/>
                          <a:ea typeface="Josefin Sans"/>
                          <a:cs typeface="Josefin Sans"/>
                          <a:sym typeface="Josefin Sans"/>
                        </a:rPr>
                        <a:t>performance</a:t>
                      </a:r>
                      <a:r>
                        <a:rPr lang="en-GB" sz="800">
                          <a:solidFill>
                            <a:schemeClr val="lt1"/>
                          </a:solidFill>
                          <a:latin typeface="Josefin Sans"/>
                          <a:ea typeface="Josefin Sans"/>
                          <a:cs typeface="Josefin Sans"/>
                          <a:sym typeface="Josefin Sans"/>
                        </a:rPr>
                        <a:t> using basic metrics</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Kaggle API / CSV</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lnSpc>
                          <a:spcPct val="137500"/>
                        </a:lnSpc>
                        <a:spcBef>
                          <a:spcPts val="0"/>
                        </a:spcBef>
                        <a:spcAft>
                          <a:spcPts val="0"/>
                        </a:spcAft>
                        <a:buClr>
                          <a:schemeClr val="dk1"/>
                        </a:buClr>
                        <a:buSzPts val="1100"/>
                        <a:buFont typeface="Arial"/>
                        <a:buNone/>
                      </a:pPr>
                      <a:r>
                        <a:rPr lang="en-GB" sz="800">
                          <a:solidFill>
                            <a:schemeClr val="lt1"/>
                          </a:solidFill>
                          <a:latin typeface="Josefin Sans"/>
                          <a:ea typeface="Josefin Sans"/>
                          <a:cs typeface="Josefin Sans"/>
                          <a:sym typeface="Josefin Sans"/>
                        </a:rPr>
                        <a:t>Rows : 7634</a:t>
                      </a:r>
                      <a:endParaRPr sz="800">
                        <a:solidFill>
                          <a:schemeClr val="lt1"/>
                        </a:solidFill>
                        <a:latin typeface="Josefin Sans"/>
                        <a:ea typeface="Josefin Sans"/>
                        <a:cs typeface="Josefin Sans"/>
                        <a:sym typeface="Josefin Sans"/>
                      </a:endParaRPr>
                    </a:p>
                    <a:p>
                      <a:pPr indent="0" lvl="0" marL="0" rtl="0" algn="l">
                        <a:lnSpc>
                          <a:spcPct val="137500"/>
                        </a:lnSpc>
                        <a:spcBef>
                          <a:spcPts val="0"/>
                        </a:spcBef>
                        <a:spcAft>
                          <a:spcPts val="0"/>
                        </a:spcAft>
                        <a:buClr>
                          <a:schemeClr val="dk1"/>
                        </a:buClr>
                        <a:buSzPts val="1100"/>
                        <a:buFont typeface="Arial"/>
                        <a:buNone/>
                      </a:pPr>
                      <a:r>
                        <a:rPr lang="en-GB" sz="800">
                          <a:solidFill>
                            <a:schemeClr val="lt1"/>
                          </a:solidFill>
                          <a:latin typeface="Josefin Sans"/>
                          <a:ea typeface="Josefin Sans"/>
                          <a:cs typeface="Josefin Sans"/>
                          <a:sym typeface="Josefin Sans"/>
                        </a:rPr>
                        <a:t>Columns : 13</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2</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OverTheCap</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Player contract stats (with </a:t>
                      </a:r>
                      <a:r>
                        <a:rPr lang="en-GB" sz="800">
                          <a:solidFill>
                            <a:schemeClr val="lt1"/>
                          </a:solidFill>
                          <a:latin typeface="Josefin Sans"/>
                          <a:ea typeface="Josefin Sans"/>
                          <a:cs typeface="Josefin Sans"/>
                          <a:sym typeface="Josefin Sans"/>
                        </a:rPr>
                        <a:t>inflation</a:t>
                      </a:r>
                      <a:r>
                        <a:rPr lang="en-GB" sz="800">
                          <a:solidFill>
                            <a:schemeClr val="lt1"/>
                          </a:solidFill>
                          <a:latin typeface="Josefin Sans"/>
                          <a:ea typeface="Josefin Sans"/>
                          <a:cs typeface="Josefin Sans"/>
                          <a:sym typeface="Josefin Sans"/>
                        </a:rPr>
                        <a:t> considered) which include the year signed, total contract, signing bonus, average per year </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Collected via web scraping; this contract data shows how much a player is valued at, this will help to determine value</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Web Scraping</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Rows : 3608</a:t>
                      </a:r>
                      <a:endParaRPr sz="8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Columns : 14</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3</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ESPN</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Team-level stats from years 2001-2024, this will include wins and losses as well as team total passing and rushing yards</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Scraped ESPN’s public API; this took all season stats per team from the years 2001-2024 to find the season outcomes as well as offensive stats.</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Web Scraping</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768 team’s seasons</a:t>
                      </a:r>
                      <a:endParaRPr sz="800">
                        <a:solidFill>
                          <a:schemeClr val="lt1"/>
                        </a:solidFill>
                        <a:latin typeface="Josefin Sans"/>
                        <a:ea typeface="Josefin Sans"/>
                        <a:cs typeface="Josefin Sans"/>
                        <a:sym typeface="Josefin Sans"/>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pic>
        <p:nvPicPr>
          <p:cNvPr id="134" name="Google Shape;134;p28" title="Untitled (1).png"/>
          <p:cNvPicPr preferRelativeResize="0"/>
          <p:nvPr/>
        </p:nvPicPr>
        <p:blipFill rotWithShape="1">
          <a:blip r:embed="rId4">
            <a:alphaModFix/>
          </a:blip>
          <a:srcRect b="0" l="26692" r="32804" t="0"/>
          <a:stretch/>
        </p:blipFill>
        <p:spPr>
          <a:xfrm>
            <a:off x="6995148" y="1634825"/>
            <a:ext cx="2526477" cy="3508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9"/>
          <p:cNvSpPr txBox="1"/>
          <p:nvPr/>
        </p:nvSpPr>
        <p:spPr>
          <a:xfrm>
            <a:off x="1698171" y="400197"/>
            <a:ext cx="5747657" cy="5770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300">
                <a:solidFill>
                  <a:schemeClr val="lt1"/>
                </a:solidFill>
                <a:latin typeface="Roboto Condensed"/>
                <a:ea typeface="Roboto Condensed"/>
                <a:cs typeface="Roboto Condensed"/>
                <a:sym typeface="Roboto Condensed"/>
              </a:rPr>
              <a:t>Running Backs Over Time</a:t>
            </a:r>
            <a:endParaRPr b="1" sz="3300">
              <a:solidFill>
                <a:schemeClr val="lt1"/>
              </a:solidFill>
              <a:latin typeface="Roboto Condensed"/>
              <a:ea typeface="Roboto Condensed"/>
              <a:cs typeface="Roboto Condensed"/>
              <a:sym typeface="Roboto Condensed"/>
            </a:endParaRPr>
          </a:p>
        </p:txBody>
      </p:sp>
      <p:pic>
        <p:nvPicPr>
          <p:cNvPr id="141" name="Google Shape;141;p29"/>
          <p:cNvPicPr preferRelativeResize="0"/>
          <p:nvPr/>
        </p:nvPicPr>
        <p:blipFill>
          <a:blip r:embed="rId3">
            <a:alphaModFix/>
          </a:blip>
          <a:stretch>
            <a:fillRect/>
          </a:stretch>
        </p:blipFill>
        <p:spPr>
          <a:xfrm>
            <a:off x="795338" y="994725"/>
            <a:ext cx="3503150" cy="2036075"/>
          </a:xfrm>
          <a:prstGeom prst="rect">
            <a:avLst/>
          </a:prstGeom>
          <a:noFill/>
          <a:ln>
            <a:noFill/>
          </a:ln>
        </p:spPr>
      </p:pic>
      <p:pic>
        <p:nvPicPr>
          <p:cNvPr id="142" name="Google Shape;142;p29"/>
          <p:cNvPicPr preferRelativeResize="0"/>
          <p:nvPr/>
        </p:nvPicPr>
        <p:blipFill>
          <a:blip r:embed="rId4">
            <a:alphaModFix/>
          </a:blip>
          <a:stretch>
            <a:fillRect/>
          </a:stretch>
        </p:blipFill>
        <p:spPr>
          <a:xfrm>
            <a:off x="4995850" y="1001037"/>
            <a:ext cx="3503151" cy="2023450"/>
          </a:xfrm>
          <a:prstGeom prst="rect">
            <a:avLst/>
          </a:prstGeom>
          <a:noFill/>
          <a:ln>
            <a:noFill/>
          </a:ln>
        </p:spPr>
      </p:pic>
      <p:pic>
        <p:nvPicPr>
          <p:cNvPr id="143" name="Google Shape;143;p29" title="Adobe Express - file.png"/>
          <p:cNvPicPr preferRelativeResize="0"/>
          <p:nvPr/>
        </p:nvPicPr>
        <p:blipFill>
          <a:blip r:embed="rId5">
            <a:alphaModFix/>
          </a:blip>
          <a:stretch>
            <a:fillRect/>
          </a:stretch>
        </p:blipFill>
        <p:spPr>
          <a:xfrm>
            <a:off x="-596724" y="2685276"/>
            <a:ext cx="2045800" cy="2458224"/>
          </a:xfrm>
          <a:prstGeom prst="rect">
            <a:avLst/>
          </a:prstGeom>
          <a:noFill/>
          <a:ln>
            <a:noFill/>
          </a:ln>
        </p:spPr>
      </p:pic>
      <p:pic>
        <p:nvPicPr>
          <p:cNvPr id="144" name="Google Shape;144;p29"/>
          <p:cNvPicPr preferRelativeResize="0"/>
          <p:nvPr/>
        </p:nvPicPr>
        <p:blipFill>
          <a:blip r:embed="rId6">
            <a:alphaModFix/>
          </a:blip>
          <a:stretch>
            <a:fillRect/>
          </a:stretch>
        </p:blipFill>
        <p:spPr>
          <a:xfrm>
            <a:off x="8229828" y="73250"/>
            <a:ext cx="1687400" cy="2681649"/>
          </a:xfrm>
          <a:prstGeom prst="rect">
            <a:avLst/>
          </a:prstGeom>
          <a:noFill/>
          <a:ln>
            <a:noFill/>
          </a:ln>
        </p:spPr>
      </p:pic>
      <p:sp>
        <p:nvSpPr>
          <p:cNvPr id="145" name="Google Shape;145;p29"/>
          <p:cNvSpPr txBox="1"/>
          <p:nvPr/>
        </p:nvSpPr>
        <p:spPr>
          <a:xfrm>
            <a:off x="1538650" y="3380150"/>
            <a:ext cx="7278000" cy="1441500"/>
          </a:xfrm>
          <a:prstGeom prst="rect">
            <a:avLst/>
          </a:prstGeom>
          <a:noFill/>
          <a:ln>
            <a:noFill/>
          </a:ln>
        </p:spPr>
        <p:txBody>
          <a:bodyPr anchorCtr="0" anchor="t" bIns="91425" lIns="91425" spcFirstLastPara="1" rIns="91425" wrap="square" tIns="91425">
            <a:spAutoFit/>
          </a:bodyPr>
          <a:lstStyle/>
          <a:p>
            <a:pPr indent="0" lvl="0" marL="0" marR="0" rtl="0" algn="l">
              <a:lnSpc>
                <a:spcPct val="164285"/>
              </a:lnSpc>
              <a:spcBef>
                <a:spcPts val="0"/>
              </a:spcBef>
              <a:spcAft>
                <a:spcPts val="0"/>
              </a:spcAft>
              <a:buClr>
                <a:srgbClr val="000000"/>
              </a:buClr>
              <a:buFont typeface="Arial"/>
              <a:buNone/>
            </a:pPr>
            <a:r>
              <a:rPr lang="en-GB" sz="1100">
                <a:solidFill>
                  <a:schemeClr val="lt1"/>
                </a:solidFill>
                <a:latin typeface="Josefin Sans"/>
                <a:ea typeface="Josefin Sans"/>
                <a:cs typeface="Josefin Sans"/>
                <a:sym typeface="Josefin Sans"/>
              </a:rPr>
              <a:t>There is a decline in running back efficiency as they age, an average of 0.21 yards per carry is lost per year.</a:t>
            </a:r>
            <a:endParaRPr sz="11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rPr lang="en-GB" sz="1100">
                <a:solidFill>
                  <a:schemeClr val="lt1"/>
                </a:solidFill>
                <a:latin typeface="Josefin Sans"/>
                <a:ea typeface="Josefin Sans"/>
                <a:cs typeface="Josefin Sans"/>
                <a:sym typeface="Josefin Sans"/>
              </a:rPr>
              <a:t>The LOWESS shows there is a significant decrease in running backs over the age of 30.</a:t>
            </a:r>
            <a:r>
              <a:rPr lang="en-GB" sz="2100">
                <a:solidFill>
                  <a:schemeClr val="dk1"/>
                </a:solidFill>
              </a:rPr>
              <a:t> </a:t>
            </a:r>
            <a:endParaRPr sz="2100">
              <a:solidFill>
                <a:schemeClr val="dk1"/>
              </a:solidFill>
            </a:endParaRPr>
          </a:p>
          <a:p>
            <a:pPr indent="0" lvl="0" marL="0" marR="0" rtl="0" algn="l">
              <a:lnSpc>
                <a:spcPct val="164285"/>
              </a:lnSpc>
              <a:spcBef>
                <a:spcPts val="0"/>
              </a:spcBef>
              <a:spcAft>
                <a:spcPts val="0"/>
              </a:spcAft>
              <a:buClr>
                <a:srgbClr val="000000"/>
              </a:buClr>
              <a:buFont typeface="Arial"/>
              <a:buNone/>
            </a:pPr>
            <a:r>
              <a:rPr lang="en-GB" sz="1100">
                <a:solidFill>
                  <a:schemeClr val="lt1"/>
                </a:solidFill>
                <a:latin typeface="Josefin Sans"/>
                <a:ea typeface="Josefin Sans"/>
                <a:cs typeface="Josefin Sans"/>
                <a:sym typeface="Josefin Sans"/>
              </a:rPr>
              <a:t>Despite the </a:t>
            </a:r>
            <a:r>
              <a:rPr lang="en-GB" sz="1100">
                <a:solidFill>
                  <a:schemeClr val="lt1"/>
                </a:solidFill>
                <a:latin typeface="Josefin Sans"/>
                <a:ea typeface="Josefin Sans"/>
                <a:cs typeface="Josefin Sans"/>
                <a:sym typeface="Josefin Sans"/>
              </a:rPr>
              <a:t>average</a:t>
            </a:r>
            <a:r>
              <a:rPr lang="en-GB" sz="1100">
                <a:solidFill>
                  <a:schemeClr val="lt1"/>
                </a:solidFill>
                <a:latin typeface="Josefin Sans"/>
                <a:ea typeface="Josefin Sans"/>
                <a:cs typeface="Josefin Sans"/>
                <a:sym typeface="Josefin Sans"/>
              </a:rPr>
              <a:t> APY increasing with age, the LOWESS regression shows that running backs tend to fizzle out of the league after 27.</a:t>
            </a:r>
            <a:endParaRPr sz="2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nvSpPr>
        <p:spPr>
          <a:xfrm>
            <a:off x="1698171" y="247847"/>
            <a:ext cx="57477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300">
                <a:solidFill>
                  <a:schemeClr val="lt1"/>
                </a:solidFill>
                <a:latin typeface="Roboto Condensed"/>
                <a:ea typeface="Roboto Condensed"/>
                <a:cs typeface="Roboto Condensed"/>
                <a:sym typeface="Roboto Condensed"/>
              </a:rPr>
              <a:t>Do Rushing Yards Lead to Wins?</a:t>
            </a:r>
            <a:endParaRPr b="1" sz="3300">
              <a:solidFill>
                <a:schemeClr val="lt1"/>
              </a:solidFill>
              <a:latin typeface="Roboto Condensed"/>
              <a:ea typeface="Roboto Condensed"/>
              <a:cs typeface="Roboto Condensed"/>
              <a:sym typeface="Roboto Condensed"/>
            </a:endParaRPr>
          </a:p>
        </p:txBody>
      </p:sp>
      <p:pic>
        <p:nvPicPr>
          <p:cNvPr id="152" name="Google Shape;152;p30"/>
          <p:cNvPicPr preferRelativeResize="0"/>
          <p:nvPr/>
        </p:nvPicPr>
        <p:blipFill>
          <a:blip r:embed="rId3">
            <a:alphaModFix/>
          </a:blip>
          <a:stretch>
            <a:fillRect/>
          </a:stretch>
        </p:blipFill>
        <p:spPr>
          <a:xfrm>
            <a:off x="54775" y="849758"/>
            <a:ext cx="3165476" cy="1845209"/>
          </a:xfrm>
          <a:prstGeom prst="rect">
            <a:avLst/>
          </a:prstGeom>
          <a:noFill/>
          <a:ln>
            <a:noFill/>
          </a:ln>
        </p:spPr>
      </p:pic>
      <p:pic>
        <p:nvPicPr>
          <p:cNvPr id="153" name="Google Shape;153;p30"/>
          <p:cNvPicPr preferRelativeResize="0"/>
          <p:nvPr/>
        </p:nvPicPr>
        <p:blipFill>
          <a:blip r:embed="rId4">
            <a:alphaModFix/>
          </a:blip>
          <a:stretch>
            <a:fillRect/>
          </a:stretch>
        </p:blipFill>
        <p:spPr>
          <a:xfrm>
            <a:off x="54775" y="2719675"/>
            <a:ext cx="3165476" cy="2153799"/>
          </a:xfrm>
          <a:prstGeom prst="rect">
            <a:avLst/>
          </a:prstGeom>
          <a:noFill/>
          <a:ln>
            <a:noFill/>
          </a:ln>
        </p:spPr>
      </p:pic>
      <p:sp>
        <p:nvSpPr>
          <p:cNvPr id="154" name="Google Shape;154;p30"/>
          <p:cNvSpPr txBox="1"/>
          <p:nvPr/>
        </p:nvSpPr>
        <p:spPr>
          <a:xfrm>
            <a:off x="3741415" y="1094671"/>
            <a:ext cx="4247100" cy="3778800"/>
          </a:xfrm>
          <a:prstGeom prst="rect">
            <a:avLst/>
          </a:prstGeom>
          <a:noFill/>
          <a:ln>
            <a:noFill/>
          </a:ln>
        </p:spPr>
        <p:txBody>
          <a:bodyPr anchorCtr="0" anchor="t" bIns="34275" lIns="68575" spcFirstLastPara="1" rIns="68575" wrap="square" tIns="34275">
            <a:spAutoFit/>
          </a:bodyPr>
          <a:lstStyle/>
          <a:p>
            <a:pPr indent="0" lvl="0" marL="0" rtl="0" algn="l">
              <a:lnSpc>
                <a:spcPct val="164285"/>
              </a:lnSpc>
              <a:spcBef>
                <a:spcPts val="0"/>
              </a:spcBef>
              <a:spcAft>
                <a:spcPts val="0"/>
              </a:spcAft>
              <a:buClr>
                <a:schemeClr val="dk1"/>
              </a:buClr>
              <a:buFont typeface="Arial"/>
              <a:buNone/>
            </a:pPr>
            <a:r>
              <a:rPr lang="en-GB" sz="1000">
                <a:solidFill>
                  <a:schemeClr val="lt1"/>
                </a:solidFill>
                <a:latin typeface="Josefin Sans"/>
                <a:ea typeface="Josefin Sans"/>
                <a:cs typeface="Josefin Sans"/>
                <a:sym typeface="Josefin Sans"/>
              </a:rPr>
              <a:t>When it comes to passing yards vs rushing yards impact on wins passing yards have a clear stronger positive relationship with team wins. There is a notable clustering around  4000-5000 passing yards -&gt; 8+ win season and 2500-3300 passing yards -&gt; 3-6 win season.</a:t>
            </a:r>
            <a:endParaRPr sz="1000">
              <a:solidFill>
                <a:schemeClr val="lt1"/>
              </a:solidFill>
              <a:latin typeface="Josefin Sans"/>
              <a:ea typeface="Josefin Sans"/>
              <a:cs typeface="Josefin Sans"/>
              <a:sym typeface="Josefin Sans"/>
            </a:endParaRPr>
          </a:p>
          <a:p>
            <a:pPr indent="0" lvl="0" marL="0" rtl="0" algn="l">
              <a:lnSpc>
                <a:spcPct val="164285"/>
              </a:lnSpc>
              <a:spcBef>
                <a:spcPts val="0"/>
              </a:spcBef>
              <a:spcAft>
                <a:spcPts val="0"/>
              </a:spcAft>
              <a:buClr>
                <a:schemeClr val="dk1"/>
              </a:buClr>
              <a:buFont typeface="Arial"/>
              <a:buNone/>
            </a:pPr>
            <a:r>
              <a:t/>
            </a:r>
            <a:endParaRPr sz="1000">
              <a:solidFill>
                <a:schemeClr val="lt1"/>
              </a:solidFill>
              <a:latin typeface="Josefin Sans"/>
              <a:ea typeface="Josefin Sans"/>
              <a:cs typeface="Josefin Sans"/>
              <a:sym typeface="Josefin Sans"/>
            </a:endParaRPr>
          </a:p>
          <a:p>
            <a:pPr indent="0" lvl="0" marL="0" rtl="0" algn="l">
              <a:lnSpc>
                <a:spcPct val="164285"/>
              </a:lnSpc>
              <a:spcBef>
                <a:spcPts val="0"/>
              </a:spcBef>
              <a:spcAft>
                <a:spcPts val="0"/>
              </a:spcAft>
              <a:buClr>
                <a:schemeClr val="dk1"/>
              </a:buClr>
              <a:buFont typeface="Arial"/>
              <a:buNone/>
            </a:pPr>
            <a:r>
              <a:rPr lang="en-GB" sz="1000">
                <a:solidFill>
                  <a:schemeClr val="lt1"/>
                </a:solidFill>
                <a:latin typeface="Josefin Sans"/>
                <a:ea typeface="Josefin Sans"/>
                <a:cs typeface="Josefin Sans"/>
                <a:sym typeface="Josefin Sans"/>
              </a:rPr>
              <a:t>When looking at wins vs Running Back rushing yards, the regression line is almost flat. Running backs with 1600-2000 yard seasons don’t consistently come from winning seasons.</a:t>
            </a:r>
            <a:endParaRPr sz="1000">
              <a:solidFill>
                <a:schemeClr val="lt1"/>
              </a:solidFill>
              <a:latin typeface="Josefin Sans"/>
              <a:ea typeface="Josefin Sans"/>
              <a:cs typeface="Josefin Sans"/>
              <a:sym typeface="Josefin Sans"/>
            </a:endParaRPr>
          </a:p>
          <a:p>
            <a:pPr indent="0" lvl="0" marL="0" rtl="0" algn="l">
              <a:lnSpc>
                <a:spcPct val="164285"/>
              </a:lnSpc>
              <a:spcBef>
                <a:spcPts val="0"/>
              </a:spcBef>
              <a:spcAft>
                <a:spcPts val="0"/>
              </a:spcAft>
              <a:buClr>
                <a:schemeClr val="dk1"/>
              </a:buClr>
              <a:buFont typeface="Arial"/>
              <a:buNone/>
            </a:pPr>
            <a:r>
              <a:t/>
            </a:r>
            <a:endParaRPr sz="1000">
              <a:solidFill>
                <a:schemeClr val="lt1"/>
              </a:solidFill>
              <a:latin typeface="Josefin Sans"/>
              <a:ea typeface="Josefin Sans"/>
              <a:cs typeface="Josefin Sans"/>
              <a:sym typeface="Josefin Sans"/>
            </a:endParaRPr>
          </a:p>
          <a:p>
            <a:pPr indent="0" lvl="0" marL="0" rtl="0" algn="l">
              <a:lnSpc>
                <a:spcPct val="164285"/>
              </a:lnSpc>
              <a:spcBef>
                <a:spcPts val="0"/>
              </a:spcBef>
              <a:spcAft>
                <a:spcPts val="0"/>
              </a:spcAft>
              <a:buClr>
                <a:schemeClr val="dk1"/>
              </a:buClr>
              <a:buFont typeface="Arial"/>
              <a:buNone/>
            </a:pPr>
            <a:r>
              <a:rPr lang="en-GB" sz="1000">
                <a:solidFill>
                  <a:schemeClr val="lt1"/>
                </a:solidFill>
                <a:latin typeface="Josefin Sans"/>
                <a:ea typeface="Josefin Sans"/>
                <a:cs typeface="Josefin Sans"/>
                <a:sym typeface="Josefin Sans"/>
              </a:rPr>
              <a:t>This suggests a strong meaningful consistent correlation between passing production and team success. Passing offenses drive modern NFL success and high-performing QBs correlate strongly with winning seasons. This reinforces the idea that success is driven by quarterback play than individual Running Back performance.</a:t>
            </a:r>
            <a:endParaRPr sz="10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t/>
            </a:r>
            <a:endParaRPr sz="1100">
              <a:solidFill>
                <a:schemeClr val="lt1"/>
              </a:solidFill>
              <a:latin typeface="Josefin Sans"/>
              <a:ea typeface="Josefin Sans"/>
              <a:cs typeface="Josefin Sans"/>
              <a:sym typeface="Josefin Sans"/>
            </a:endParaRPr>
          </a:p>
        </p:txBody>
      </p:sp>
      <p:pic>
        <p:nvPicPr>
          <p:cNvPr id="155" name="Google Shape;155;p30"/>
          <p:cNvPicPr preferRelativeResize="0"/>
          <p:nvPr/>
        </p:nvPicPr>
        <p:blipFill>
          <a:blip r:embed="rId5">
            <a:alphaModFix/>
          </a:blip>
          <a:stretch>
            <a:fillRect/>
          </a:stretch>
        </p:blipFill>
        <p:spPr>
          <a:xfrm rot="-1098959">
            <a:off x="7918164" y="336216"/>
            <a:ext cx="1972001" cy="33236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nvSpPr>
        <p:spPr>
          <a:xfrm>
            <a:off x="445350" y="232200"/>
            <a:ext cx="3488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800">
                <a:solidFill>
                  <a:schemeClr val="lt1"/>
                </a:solidFill>
                <a:latin typeface="Roboto Condensed"/>
                <a:ea typeface="Roboto Condensed"/>
                <a:cs typeface="Roboto Condensed"/>
                <a:sym typeface="Roboto Condensed"/>
              </a:rPr>
              <a:t>Correlation Analysis</a:t>
            </a:r>
            <a:endParaRPr b="1" sz="2800">
              <a:solidFill>
                <a:schemeClr val="lt1"/>
              </a:solidFill>
              <a:latin typeface="Roboto Condensed"/>
              <a:ea typeface="Roboto Condensed"/>
              <a:cs typeface="Roboto Condensed"/>
              <a:sym typeface="Roboto Condensed"/>
            </a:endParaRPr>
          </a:p>
        </p:txBody>
      </p:sp>
      <p:pic>
        <p:nvPicPr>
          <p:cNvPr id="162" name="Google Shape;162;p31"/>
          <p:cNvPicPr preferRelativeResize="0"/>
          <p:nvPr/>
        </p:nvPicPr>
        <p:blipFill>
          <a:blip r:embed="rId3">
            <a:alphaModFix/>
          </a:blip>
          <a:stretch>
            <a:fillRect/>
          </a:stretch>
        </p:blipFill>
        <p:spPr>
          <a:xfrm>
            <a:off x="445362" y="808575"/>
            <a:ext cx="3488075" cy="2889100"/>
          </a:xfrm>
          <a:prstGeom prst="rect">
            <a:avLst/>
          </a:prstGeom>
          <a:noFill/>
          <a:ln>
            <a:noFill/>
          </a:ln>
        </p:spPr>
      </p:pic>
      <p:sp>
        <p:nvSpPr>
          <p:cNvPr id="163" name="Google Shape;163;p31"/>
          <p:cNvSpPr txBox="1"/>
          <p:nvPr/>
        </p:nvSpPr>
        <p:spPr>
          <a:xfrm>
            <a:off x="445350" y="4127500"/>
            <a:ext cx="8253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The heatmap shows weak correlations between rushing yards, rushing tds, and yards per </a:t>
            </a:r>
            <a:r>
              <a:rPr lang="en-GB" sz="800">
                <a:solidFill>
                  <a:schemeClr val="lt1"/>
                </a:solidFill>
                <a:latin typeface="Josefin Sans"/>
                <a:ea typeface="Josefin Sans"/>
                <a:cs typeface="Josefin Sans"/>
                <a:sym typeface="Josefin Sans"/>
              </a:rPr>
              <a:t>attempt and APY or wins.</a:t>
            </a:r>
            <a:endParaRPr sz="8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There is a correlation between rushing attempts and APY, this indicates that teams pay running backs for volume, but those stats do not necessarily translate to wins.</a:t>
            </a:r>
            <a:endParaRPr sz="8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Clr>
                <a:srgbClr val="000000"/>
              </a:buClr>
              <a:buFont typeface="Arial"/>
              <a:buNone/>
            </a:pPr>
            <a:r>
              <a:rPr lang="en-GB" sz="800">
                <a:solidFill>
                  <a:schemeClr val="lt1"/>
                </a:solidFill>
                <a:latin typeface="Josefin Sans"/>
                <a:ea typeface="Josefin Sans"/>
                <a:cs typeface="Josefin Sans"/>
                <a:sym typeface="Josefin Sans"/>
              </a:rPr>
              <a:t>There is a slight negative correlation between age and wins, this points to the short-lived value of running backs.</a:t>
            </a:r>
            <a:endParaRPr sz="800">
              <a:solidFill>
                <a:schemeClr val="lt1"/>
              </a:solidFill>
              <a:latin typeface="Josefin Sans"/>
              <a:ea typeface="Josefin Sans"/>
              <a:cs typeface="Josefin Sans"/>
              <a:sym typeface="Josefin Sans"/>
            </a:endParaRPr>
          </a:p>
        </p:txBody>
      </p:sp>
      <p:pic>
        <p:nvPicPr>
          <p:cNvPr id="164" name="Google Shape;164;p31"/>
          <p:cNvPicPr preferRelativeResize="0"/>
          <p:nvPr/>
        </p:nvPicPr>
        <p:blipFill>
          <a:blip r:embed="rId4">
            <a:alphaModFix/>
          </a:blip>
          <a:stretch>
            <a:fillRect/>
          </a:stretch>
        </p:blipFill>
        <p:spPr>
          <a:xfrm>
            <a:off x="4917338" y="808575"/>
            <a:ext cx="3781307" cy="2889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p:nvPr/>
        </p:nvSpPr>
        <p:spPr>
          <a:xfrm>
            <a:off x="-866775" y="703064"/>
            <a:ext cx="10172700" cy="3737372"/>
          </a:xfrm>
          <a:prstGeom prst="parallelogram">
            <a:avLst>
              <a:gd fmla="val 13421" name="adj"/>
            </a:avLst>
          </a:prstGeom>
          <a:solidFill>
            <a:srgbClr val="00297A"/>
          </a:solidFill>
          <a:ln>
            <a:noFill/>
          </a:ln>
        </p:spPr>
        <p:txBody>
          <a:bodyPr anchorCtr="0" anchor="ctr" bIns="34275" lIns="68575" spcFirstLastPara="1" rIns="68575" wrap="square" tIns="34275">
            <a:noAutofit/>
          </a:bodyPr>
          <a:lstStyle/>
          <a:p>
            <a:pPr indent="0" lvl="0" marL="0" marR="0" rtl="0" algn="l">
              <a:lnSpc>
                <a:spcPct val="137500"/>
              </a:lnSpc>
              <a:spcBef>
                <a:spcPts val="0"/>
              </a:spcBef>
              <a:spcAft>
                <a:spcPts val="0"/>
              </a:spcAft>
              <a:buNone/>
            </a:pPr>
            <a:r>
              <a:t/>
            </a:r>
            <a:endParaRPr sz="900">
              <a:solidFill>
                <a:schemeClr val="lt1"/>
              </a:solidFill>
              <a:latin typeface="Josefin Sans"/>
              <a:ea typeface="Josefin Sans"/>
              <a:cs typeface="Josefin Sans"/>
              <a:sym typeface="Josefin Sans"/>
            </a:endParaRPr>
          </a:p>
        </p:txBody>
      </p:sp>
      <p:sp>
        <p:nvSpPr>
          <p:cNvPr id="170" name="Google Shape;170;p32"/>
          <p:cNvSpPr/>
          <p:nvPr/>
        </p:nvSpPr>
        <p:spPr>
          <a:xfrm>
            <a:off x="7162800" y="660797"/>
            <a:ext cx="2933700" cy="1193834"/>
          </a:xfrm>
          <a:prstGeom prst="parallelogram">
            <a:avLst>
              <a:gd fmla="val 10714" name="adj"/>
            </a:avLst>
          </a:prstGeom>
          <a:solidFill>
            <a:srgbClr val="00297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1" name="Google Shape;171;p32"/>
          <p:cNvSpPr/>
          <p:nvPr/>
        </p:nvSpPr>
        <p:spPr>
          <a:xfrm>
            <a:off x="7162800" y="2089134"/>
            <a:ext cx="2933700" cy="1193834"/>
          </a:xfrm>
          <a:prstGeom prst="parallelogram">
            <a:avLst>
              <a:gd fmla="val 10714" name="adj"/>
            </a:avLst>
          </a:prstGeom>
          <a:solidFill>
            <a:srgbClr val="00297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2" name="Google Shape;172;p32"/>
          <p:cNvSpPr/>
          <p:nvPr/>
        </p:nvSpPr>
        <p:spPr>
          <a:xfrm>
            <a:off x="7162800" y="3517470"/>
            <a:ext cx="2933700" cy="1193834"/>
          </a:xfrm>
          <a:prstGeom prst="parallelogram">
            <a:avLst>
              <a:gd fmla="val 10714" name="adj"/>
            </a:avLst>
          </a:prstGeom>
          <a:solidFill>
            <a:srgbClr val="00297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73" name="Google Shape;173;p32" title="te.jpg"/>
          <p:cNvPicPr preferRelativeResize="0"/>
          <p:nvPr>
            <p:ph idx="2" type="pic"/>
          </p:nvPr>
        </p:nvPicPr>
        <p:blipFill rotWithShape="1">
          <a:blip r:embed="rId3">
            <a:alphaModFix/>
          </a:blip>
          <a:srcRect b="38916" l="-1160" r="1160" t="0"/>
          <a:stretch/>
        </p:blipFill>
        <p:spPr>
          <a:xfrm>
            <a:off x="7048500" y="3403170"/>
            <a:ext cx="2933700" cy="1193700"/>
          </a:xfrm>
          <a:prstGeom prst="parallelogram">
            <a:avLst>
              <a:gd fmla="val 25000" name="adj"/>
            </a:avLst>
          </a:prstGeom>
          <a:noFill/>
          <a:ln>
            <a:noFill/>
          </a:ln>
        </p:spPr>
      </p:pic>
      <p:pic>
        <p:nvPicPr>
          <p:cNvPr id="174" name="Google Shape;174;p32" title="dm.jpg"/>
          <p:cNvPicPr preferRelativeResize="0"/>
          <p:nvPr>
            <p:ph idx="3" type="pic"/>
          </p:nvPr>
        </p:nvPicPr>
        <p:blipFill rotWithShape="1">
          <a:blip r:embed="rId4">
            <a:alphaModFix/>
          </a:blip>
          <a:srcRect b="38994" l="0" r="0" t="0"/>
          <a:stretch/>
        </p:blipFill>
        <p:spPr>
          <a:xfrm>
            <a:off x="7048500" y="1974834"/>
            <a:ext cx="2933700" cy="1193700"/>
          </a:xfrm>
          <a:prstGeom prst="parallelogram">
            <a:avLst>
              <a:gd fmla="val 25000" name="adj"/>
            </a:avLst>
          </a:prstGeom>
          <a:noFill/>
          <a:ln>
            <a:noFill/>
          </a:ln>
        </p:spPr>
      </p:pic>
      <p:sp>
        <p:nvSpPr>
          <p:cNvPr id="175" name="Google Shape;175;p32"/>
          <p:cNvSpPr txBox="1"/>
          <p:nvPr/>
        </p:nvSpPr>
        <p:spPr>
          <a:xfrm>
            <a:off x="3746500" y="937825"/>
            <a:ext cx="3302100" cy="1331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4100">
                <a:solidFill>
                  <a:schemeClr val="lt1"/>
                </a:solidFill>
                <a:latin typeface="Roboto Condensed"/>
                <a:ea typeface="Roboto Condensed"/>
                <a:cs typeface="Roboto Condensed"/>
                <a:sym typeface="Roboto Condensed"/>
              </a:rPr>
              <a:t>Running</a:t>
            </a:r>
            <a:r>
              <a:rPr b="1" lang="en-GB" sz="4100">
                <a:solidFill>
                  <a:schemeClr val="lt1"/>
                </a:solidFill>
                <a:latin typeface="Roboto Condensed"/>
                <a:ea typeface="Roboto Condensed"/>
                <a:cs typeface="Roboto Condensed"/>
                <a:sym typeface="Roboto Condensed"/>
              </a:rPr>
              <a:t> Back Value</a:t>
            </a:r>
            <a:endParaRPr b="1" sz="4100">
              <a:solidFill>
                <a:schemeClr val="lt1"/>
              </a:solidFill>
              <a:latin typeface="Roboto Condensed"/>
              <a:ea typeface="Roboto Condensed"/>
              <a:cs typeface="Roboto Condensed"/>
              <a:sym typeface="Roboto Condensed"/>
            </a:endParaRPr>
          </a:p>
        </p:txBody>
      </p:sp>
      <p:sp>
        <p:nvSpPr>
          <p:cNvPr id="176" name="Google Shape;176;p32"/>
          <p:cNvSpPr txBox="1"/>
          <p:nvPr/>
        </p:nvSpPr>
        <p:spPr>
          <a:xfrm>
            <a:off x="337224" y="4862625"/>
            <a:ext cx="3086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37500"/>
              </a:lnSpc>
              <a:spcBef>
                <a:spcPts val="0"/>
              </a:spcBef>
              <a:spcAft>
                <a:spcPts val="0"/>
              </a:spcAft>
              <a:buNone/>
            </a:pPr>
            <a:r>
              <a:rPr lang="en-GB" sz="800">
                <a:solidFill>
                  <a:schemeClr val="lt1"/>
                </a:solidFill>
                <a:latin typeface="Josefin Sans"/>
                <a:ea typeface="Josefin Sans"/>
                <a:cs typeface="Josefin Sans"/>
                <a:sym typeface="Josefin Sans"/>
              </a:rPr>
              <a:t>On average, running backs regress after signing a new contract</a:t>
            </a:r>
            <a:endParaRPr sz="800">
              <a:solidFill>
                <a:schemeClr val="lt1"/>
              </a:solidFill>
              <a:latin typeface="Josefin Sans"/>
              <a:ea typeface="Josefin Sans"/>
              <a:cs typeface="Josefin Sans"/>
              <a:sym typeface="Josefin Sans"/>
            </a:endParaRPr>
          </a:p>
        </p:txBody>
      </p:sp>
      <p:pic>
        <p:nvPicPr>
          <p:cNvPr id="177" name="Google Shape;177;p32" title="jj.jpeg"/>
          <p:cNvPicPr preferRelativeResize="0"/>
          <p:nvPr>
            <p:ph idx="4" type="pic"/>
          </p:nvPr>
        </p:nvPicPr>
        <p:blipFill rotWithShape="1">
          <a:blip r:embed="rId5">
            <a:alphaModFix/>
          </a:blip>
          <a:srcRect b="19173" l="-2990" r="2989" t="3324"/>
          <a:stretch/>
        </p:blipFill>
        <p:spPr>
          <a:xfrm>
            <a:off x="7048500" y="546497"/>
            <a:ext cx="2933700" cy="1193700"/>
          </a:xfrm>
          <a:prstGeom prst="parallelogram">
            <a:avLst>
              <a:gd fmla="val 25000" name="adj"/>
            </a:avLst>
          </a:prstGeom>
          <a:noFill/>
          <a:ln>
            <a:noFill/>
          </a:ln>
        </p:spPr>
      </p:pic>
      <p:pic>
        <p:nvPicPr>
          <p:cNvPr id="178" name="Google Shape;178;p32"/>
          <p:cNvPicPr preferRelativeResize="0"/>
          <p:nvPr/>
        </p:nvPicPr>
        <p:blipFill>
          <a:blip r:embed="rId6">
            <a:alphaModFix/>
          </a:blip>
          <a:stretch>
            <a:fillRect/>
          </a:stretch>
        </p:blipFill>
        <p:spPr>
          <a:xfrm>
            <a:off x="231065" y="2775333"/>
            <a:ext cx="3085423" cy="1970593"/>
          </a:xfrm>
          <a:prstGeom prst="rect">
            <a:avLst/>
          </a:prstGeom>
          <a:noFill/>
          <a:ln>
            <a:noFill/>
          </a:ln>
        </p:spPr>
      </p:pic>
      <p:sp>
        <p:nvSpPr>
          <p:cNvPr id="179" name="Google Shape;179;p32"/>
          <p:cNvSpPr txBox="1"/>
          <p:nvPr/>
        </p:nvSpPr>
        <p:spPr>
          <a:xfrm>
            <a:off x="3854349" y="2226500"/>
            <a:ext cx="30864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37500"/>
              </a:lnSpc>
              <a:spcBef>
                <a:spcPts val="0"/>
              </a:spcBef>
              <a:spcAft>
                <a:spcPts val="0"/>
              </a:spcAft>
              <a:buNone/>
            </a:pPr>
            <a:r>
              <a:rPr lang="en-GB" sz="900">
                <a:solidFill>
                  <a:schemeClr val="lt1"/>
                </a:solidFill>
                <a:latin typeface="Josefin Sans"/>
                <a:ea typeface="Josefin Sans"/>
                <a:cs typeface="Josefin Sans"/>
                <a:sym typeface="Josefin Sans"/>
              </a:rPr>
              <a:t>Clusters + post-contract years</a:t>
            </a:r>
            <a:endParaRPr sz="900">
              <a:solidFill>
                <a:schemeClr val="lt1"/>
              </a:solidFill>
              <a:latin typeface="Josefin Sans"/>
              <a:ea typeface="Josefin Sans"/>
              <a:cs typeface="Josefin Sans"/>
              <a:sym typeface="Josefin Sans"/>
            </a:endParaRPr>
          </a:p>
        </p:txBody>
      </p:sp>
      <p:pic>
        <p:nvPicPr>
          <p:cNvPr id="180" name="Google Shape;180;p32"/>
          <p:cNvPicPr preferRelativeResize="0"/>
          <p:nvPr/>
        </p:nvPicPr>
        <p:blipFill>
          <a:blip r:embed="rId7">
            <a:alphaModFix/>
          </a:blip>
          <a:stretch>
            <a:fillRect/>
          </a:stretch>
        </p:blipFill>
        <p:spPr>
          <a:xfrm>
            <a:off x="230575" y="397570"/>
            <a:ext cx="3086400" cy="2273768"/>
          </a:xfrm>
          <a:prstGeom prst="rect">
            <a:avLst/>
          </a:prstGeom>
          <a:noFill/>
          <a:ln>
            <a:noFill/>
          </a:ln>
        </p:spPr>
      </p:pic>
      <p:graphicFrame>
        <p:nvGraphicFramePr>
          <p:cNvPr id="181" name="Google Shape;181;p32"/>
          <p:cNvGraphicFramePr/>
          <p:nvPr/>
        </p:nvGraphicFramePr>
        <p:xfrm>
          <a:off x="3588850" y="2571750"/>
          <a:ext cx="3000000" cy="3000000"/>
        </p:xfrm>
        <a:graphic>
          <a:graphicData uri="http://schemas.openxmlformats.org/drawingml/2006/table">
            <a:tbl>
              <a:tblPr>
                <a:noFill/>
                <a:tableStyleId>{1198F94E-698C-4AC5-B80F-C1E8508E9DF3}</a:tableStyleId>
              </a:tblPr>
              <a:tblGrid>
                <a:gridCol w="564100"/>
                <a:gridCol w="382850"/>
                <a:gridCol w="518725"/>
                <a:gridCol w="428225"/>
                <a:gridCol w="417925"/>
                <a:gridCol w="529025"/>
                <a:gridCol w="473475"/>
              </a:tblGrid>
              <a:tr h="545100">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Value</a:t>
                      </a:r>
                      <a:endParaRPr sz="6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Clr>
                          <a:srgbClr val="000000"/>
                        </a:buClr>
                        <a:buFont typeface="Arial"/>
                        <a:buNone/>
                      </a:pPr>
                      <a:r>
                        <a:rPr lang="en-GB" sz="600">
                          <a:solidFill>
                            <a:schemeClr val="lt1"/>
                          </a:solidFill>
                          <a:latin typeface="Josefin Sans"/>
                          <a:ea typeface="Josefin Sans"/>
                          <a:cs typeface="Josefin Sans"/>
                          <a:sym typeface="Josefin Sans"/>
                        </a:rPr>
                        <a:t>Tier</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APY</a:t>
                      </a:r>
                      <a:endParaRPr sz="6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i</a:t>
                      </a:r>
                      <a:r>
                        <a:rPr lang="en-GB" sz="600">
                          <a:solidFill>
                            <a:schemeClr val="lt1"/>
                          </a:solidFill>
                          <a:latin typeface="Josefin Sans"/>
                          <a:ea typeface="Josefin Sans"/>
                          <a:cs typeface="Josefin Sans"/>
                          <a:sym typeface="Josefin Sans"/>
                        </a:rPr>
                        <a:t>n </a:t>
                      </a:r>
                      <a:endParaRPr sz="6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mil</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Rush</a:t>
                      </a:r>
                      <a:br>
                        <a:rPr lang="en-GB" sz="600">
                          <a:solidFill>
                            <a:schemeClr val="lt1"/>
                          </a:solidFill>
                          <a:latin typeface="Josefin Sans"/>
                          <a:ea typeface="Josefin Sans"/>
                          <a:cs typeface="Josefin Sans"/>
                          <a:sym typeface="Josefin Sans"/>
                        </a:rPr>
                      </a:br>
                      <a:r>
                        <a:rPr lang="en-GB" sz="600">
                          <a:solidFill>
                            <a:schemeClr val="lt1"/>
                          </a:solidFill>
                          <a:latin typeface="Josefin Sans"/>
                          <a:ea typeface="Josefin Sans"/>
                          <a:cs typeface="Josefin Sans"/>
                          <a:sym typeface="Josefin Sans"/>
                        </a:rPr>
                        <a:t>Attempts</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Rush</a:t>
                      </a:r>
                      <a:endParaRPr sz="6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Yards</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Rush</a:t>
                      </a:r>
                      <a:endParaRPr sz="6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TDs</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Avg</a:t>
                      </a:r>
                      <a:endParaRPr sz="6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Yards per</a:t>
                      </a:r>
                      <a:endParaRPr sz="600">
                        <a:solidFill>
                          <a:schemeClr val="lt1"/>
                        </a:solidFill>
                        <a:latin typeface="Josefin Sans"/>
                        <a:ea typeface="Josefin Sans"/>
                        <a:cs typeface="Josefin Sans"/>
                        <a:sym typeface="Josefin Sans"/>
                      </a:endParaRPr>
                    </a:p>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Rush</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Wins</a:t>
                      </a:r>
                      <a:endParaRPr sz="600">
                        <a:solidFill>
                          <a:schemeClr val="lt1"/>
                        </a:solidFill>
                        <a:latin typeface="Josefin Sans"/>
                        <a:ea typeface="Josefin Sans"/>
                        <a:cs typeface="Josefin Sans"/>
                        <a:sym typeface="Josefin Sans"/>
                      </a:endParaRPr>
                    </a:p>
                  </a:txBody>
                  <a:tcPr marT="91425" marB="91425" marR="91425" marL="91425"/>
                </a:tc>
              </a:tr>
              <a:tr h="383400">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Fairly Paid</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$2.04</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131.07</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552.44</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3.84</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4.2</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6.01</a:t>
                      </a:r>
                      <a:endParaRPr sz="600">
                        <a:solidFill>
                          <a:schemeClr val="lt1"/>
                        </a:solidFill>
                        <a:latin typeface="Josefin Sans"/>
                        <a:ea typeface="Josefin Sans"/>
                        <a:cs typeface="Josefin Sans"/>
                        <a:sym typeface="Josefin Sans"/>
                      </a:endParaRPr>
                    </a:p>
                  </a:txBody>
                  <a:tcPr marT="91425" marB="91425" marR="91425" marL="91425"/>
                </a:tc>
              </a:tr>
              <a:tr h="383400">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Overpaid</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$11.88</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185.49</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808.58</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6.00</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4.31</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6.14</a:t>
                      </a:r>
                      <a:endParaRPr sz="600">
                        <a:solidFill>
                          <a:schemeClr val="lt1"/>
                        </a:solidFill>
                        <a:latin typeface="Josefin Sans"/>
                        <a:ea typeface="Josefin Sans"/>
                        <a:cs typeface="Josefin Sans"/>
                        <a:sym typeface="Josefin Sans"/>
                      </a:endParaRPr>
                    </a:p>
                  </a:txBody>
                  <a:tcPr marT="91425" marB="91425" marR="91425" marL="91425"/>
                </a:tc>
              </a:tr>
              <a:tr h="383400">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Underpaid</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$1.39</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221.64</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973.47</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7.25</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4.36</a:t>
                      </a:r>
                      <a:endParaRPr sz="600">
                        <a:solidFill>
                          <a:schemeClr val="lt1"/>
                        </a:solidFill>
                        <a:latin typeface="Josefin Sans"/>
                        <a:ea typeface="Josefin Sans"/>
                        <a:cs typeface="Josefin Sans"/>
                        <a:sym typeface="Josefin Sans"/>
                      </a:endParaRPr>
                    </a:p>
                  </a:txBody>
                  <a:tcPr marT="91425" marB="91425" marR="91425" marL="91425"/>
                </a:tc>
                <a:tc>
                  <a:txBody>
                    <a:bodyPr/>
                    <a:lstStyle/>
                    <a:p>
                      <a:pPr indent="0" lvl="0" marL="0" marR="0" rtl="0" algn="l">
                        <a:lnSpc>
                          <a:spcPct val="137500"/>
                        </a:lnSpc>
                        <a:spcBef>
                          <a:spcPts val="0"/>
                        </a:spcBef>
                        <a:spcAft>
                          <a:spcPts val="0"/>
                        </a:spcAft>
                        <a:buNone/>
                      </a:pPr>
                      <a:r>
                        <a:rPr lang="en-GB" sz="600">
                          <a:solidFill>
                            <a:schemeClr val="lt1"/>
                          </a:solidFill>
                          <a:latin typeface="Josefin Sans"/>
                          <a:ea typeface="Josefin Sans"/>
                          <a:cs typeface="Josefin Sans"/>
                          <a:sym typeface="Josefin Sans"/>
                        </a:rPr>
                        <a:t>6.24</a:t>
                      </a:r>
                      <a:endParaRPr sz="600">
                        <a:solidFill>
                          <a:schemeClr val="lt1"/>
                        </a:solidFill>
                        <a:latin typeface="Josefin Sans"/>
                        <a:ea typeface="Josefin Sans"/>
                        <a:cs typeface="Josefin Sans"/>
                        <a:sym typeface="Josefin Sans"/>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3" title="cmcccc.jpg"/>
          <p:cNvPicPr preferRelativeResize="0"/>
          <p:nvPr>
            <p:ph idx="2" type="pic"/>
          </p:nvPr>
        </p:nvPicPr>
        <p:blipFill rotWithShape="1">
          <a:blip r:embed="rId3">
            <a:alphaModFix/>
          </a:blip>
          <a:srcRect b="52945" l="2080" r="-2079" t="-7742"/>
          <a:stretch/>
        </p:blipFill>
        <p:spPr>
          <a:xfrm rot="-1131297">
            <a:off x="-722861" y="-1387119"/>
            <a:ext cx="9551222" cy="2944032"/>
          </a:xfrm>
          <a:prstGeom prst="rect">
            <a:avLst/>
          </a:prstGeom>
        </p:spPr>
      </p:pic>
      <p:sp>
        <p:nvSpPr>
          <p:cNvPr id="187" name="Google Shape;187;p33"/>
          <p:cNvSpPr txBox="1"/>
          <p:nvPr/>
        </p:nvSpPr>
        <p:spPr>
          <a:xfrm>
            <a:off x="5368198" y="570250"/>
            <a:ext cx="3440400" cy="5772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GB" sz="3300">
                <a:solidFill>
                  <a:schemeClr val="lt1"/>
                </a:solidFill>
                <a:latin typeface="Roboto Condensed"/>
                <a:ea typeface="Roboto Condensed"/>
                <a:cs typeface="Roboto Condensed"/>
                <a:sym typeface="Roboto Condensed"/>
              </a:rPr>
              <a:t>Challenges</a:t>
            </a:r>
            <a:endParaRPr b="1" sz="3300">
              <a:solidFill>
                <a:schemeClr val="lt1"/>
              </a:solidFill>
              <a:latin typeface="Roboto Condensed"/>
              <a:ea typeface="Roboto Condensed"/>
              <a:cs typeface="Roboto Condensed"/>
              <a:sym typeface="Roboto Condensed"/>
            </a:endParaRPr>
          </a:p>
        </p:txBody>
      </p:sp>
      <p:sp>
        <p:nvSpPr>
          <p:cNvPr id="188" name="Google Shape;188;p33"/>
          <p:cNvSpPr txBox="1"/>
          <p:nvPr/>
        </p:nvSpPr>
        <p:spPr>
          <a:xfrm>
            <a:off x="5075100" y="1353050"/>
            <a:ext cx="3733500" cy="2499000"/>
          </a:xfrm>
          <a:prstGeom prst="rect">
            <a:avLst/>
          </a:prstGeom>
          <a:noFill/>
          <a:ln>
            <a:noFill/>
          </a:ln>
        </p:spPr>
        <p:txBody>
          <a:bodyPr anchorCtr="0" anchor="t" bIns="34275" lIns="68575" spcFirstLastPara="1" rIns="68575" wrap="square" tIns="34275">
            <a:spAutoFit/>
          </a:bodyPr>
          <a:lstStyle/>
          <a:p>
            <a:pPr indent="0" lvl="0" marL="0" marR="0" rtl="0" algn="l">
              <a:lnSpc>
                <a:spcPct val="164285"/>
              </a:lnSpc>
              <a:spcBef>
                <a:spcPts val="0"/>
              </a:spcBef>
              <a:spcAft>
                <a:spcPts val="0"/>
              </a:spcAft>
              <a:buNone/>
            </a:pPr>
            <a:r>
              <a:rPr lang="en-GB" sz="1000">
                <a:solidFill>
                  <a:schemeClr val="lt1"/>
                </a:solidFill>
                <a:latin typeface="Josefin Sans"/>
                <a:ea typeface="Josefin Sans"/>
                <a:cs typeface="Josefin Sans"/>
                <a:sym typeface="Josefin Sans"/>
              </a:rPr>
              <a:t>Some challenges that I had encountered throughout this were visualization</a:t>
            </a:r>
            <a:endParaRPr sz="10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t/>
            </a:r>
            <a:endParaRPr sz="10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rPr lang="en-GB" sz="1000">
                <a:solidFill>
                  <a:schemeClr val="lt1"/>
                </a:solidFill>
                <a:latin typeface="Josefin Sans"/>
                <a:ea typeface="Josefin Sans"/>
                <a:cs typeface="Josefin Sans"/>
                <a:sym typeface="Josefin Sans"/>
              </a:rPr>
              <a:t>Blocked bot and bulk</a:t>
            </a:r>
            <a:endParaRPr sz="10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t/>
            </a:r>
            <a:endParaRPr sz="10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rPr lang="en-GB" sz="1000">
                <a:solidFill>
                  <a:schemeClr val="lt1"/>
                </a:solidFill>
                <a:latin typeface="Josefin Sans"/>
                <a:ea typeface="Josefin Sans"/>
                <a:cs typeface="Josefin Sans"/>
                <a:sym typeface="Josefin Sans"/>
              </a:rPr>
              <a:t>Merging data</a:t>
            </a:r>
            <a:endParaRPr sz="10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t/>
            </a:r>
            <a:endParaRPr sz="10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rPr lang="en-GB" sz="1000">
                <a:solidFill>
                  <a:schemeClr val="lt1"/>
                </a:solidFill>
                <a:latin typeface="Josefin Sans"/>
                <a:ea typeface="Josefin Sans"/>
                <a:cs typeface="Josefin Sans"/>
                <a:sym typeface="Josefin Sans"/>
              </a:rPr>
              <a:t>Condensing data</a:t>
            </a:r>
            <a:endParaRPr sz="10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t/>
            </a:r>
            <a:endParaRPr sz="1000">
              <a:solidFill>
                <a:schemeClr val="lt1"/>
              </a:solidFill>
              <a:latin typeface="Josefin Sans"/>
              <a:ea typeface="Josefin Sans"/>
              <a:cs typeface="Josefin Sans"/>
              <a:sym typeface="Josefin Sans"/>
            </a:endParaRPr>
          </a:p>
          <a:p>
            <a:pPr indent="0" lvl="0" marL="0" marR="0" rtl="0" algn="l">
              <a:lnSpc>
                <a:spcPct val="164285"/>
              </a:lnSpc>
              <a:spcBef>
                <a:spcPts val="0"/>
              </a:spcBef>
              <a:spcAft>
                <a:spcPts val="0"/>
              </a:spcAft>
              <a:buNone/>
            </a:pPr>
            <a:r>
              <a:rPr lang="en-GB" sz="1000">
                <a:solidFill>
                  <a:schemeClr val="lt1"/>
                </a:solidFill>
                <a:latin typeface="Josefin Sans"/>
                <a:ea typeface="Josefin Sans"/>
                <a:cs typeface="Josefin Sans"/>
                <a:sym typeface="Josefin Sans"/>
              </a:rPr>
              <a:t>Relevant / irrelevant / missing data</a:t>
            </a:r>
            <a:endParaRPr sz="1000">
              <a:solidFill>
                <a:schemeClr val="lt1"/>
              </a:solidFill>
              <a:latin typeface="Josefin Sans"/>
              <a:ea typeface="Josefin Sans"/>
              <a:cs typeface="Josefin Sans"/>
              <a:sym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nvSpPr>
        <p:spPr>
          <a:xfrm>
            <a:off x="1609725" y="1655028"/>
            <a:ext cx="5924550" cy="166199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10400">
                <a:solidFill>
                  <a:schemeClr val="lt1"/>
                </a:solidFill>
                <a:latin typeface="Roboto Condensed"/>
                <a:ea typeface="Roboto Condensed"/>
                <a:cs typeface="Roboto Condensed"/>
                <a:sym typeface="Roboto Condensed"/>
              </a:rPr>
              <a:t>Thank You</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